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61" r:id="rId5"/>
    <p:sldId id="262" r:id="rId6"/>
    <p:sldId id="263" r:id="rId7"/>
    <p:sldId id="265" r:id="rId8"/>
    <p:sldId id="264" r:id="rId9"/>
    <p:sldId id="27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45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2/25/2023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2/25/2023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3611" y="26905"/>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581275" y="2230176"/>
            <a:ext cx="3623582" cy="515535"/>
          </a:xfrm>
        </p:spPr>
        <p:txBody>
          <a:bodyPr>
            <a:normAutofit/>
          </a:bodyPr>
          <a:lstStyle/>
          <a:p>
            <a:r>
              <a:rPr lang="en-US" sz="2400" b="1" dirty="0">
                <a:solidFill>
                  <a:schemeClr val="tx2">
                    <a:lumMod val="75000"/>
                  </a:schemeClr>
                </a:solidFill>
                <a:latin typeface="Times New Roman" panose="02020603050405020304" pitchFamily="18" charset="0"/>
                <a:cs typeface="Times New Roman" panose="02020603050405020304" pitchFamily="18" charset="0"/>
              </a:rPr>
              <a:t>A PRESENTATION BY,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3164" y="3180621"/>
            <a:ext cx="6857999" cy="1426832"/>
          </a:xfrm>
        </p:spPr>
        <p:txBody>
          <a:bodyPr>
            <a:noAutofit/>
          </a:bodyPr>
          <a:lstStyle/>
          <a:p>
            <a:pPr algn="ctr"/>
            <a:r>
              <a:rPr lang="en-US" dirty="0">
                <a:solidFill>
                  <a:schemeClr val="accent4">
                    <a:lumMod val="60000"/>
                    <a:lumOff val="40000"/>
                  </a:schemeClr>
                </a:solidFill>
              </a:rPr>
              <a:t>PAVAN.K (Leader)</a:t>
            </a:r>
          </a:p>
          <a:p>
            <a:pPr algn="ctr"/>
            <a:r>
              <a:rPr lang="en-US" dirty="0">
                <a:solidFill>
                  <a:schemeClr val="accent4">
                    <a:lumMod val="60000"/>
                    <a:lumOff val="40000"/>
                  </a:schemeClr>
                </a:solidFill>
              </a:rPr>
              <a:t>SURYA PRATAP SINGH.R</a:t>
            </a:r>
          </a:p>
          <a:p>
            <a:pPr algn="ctr"/>
            <a:r>
              <a:rPr lang="en-US" dirty="0">
                <a:solidFill>
                  <a:schemeClr val="accent4">
                    <a:lumMod val="60000"/>
                    <a:lumOff val="40000"/>
                  </a:schemeClr>
                </a:solidFill>
              </a:rPr>
              <a:t>ROSHINI.S</a:t>
            </a:r>
          </a:p>
        </p:txBody>
      </p:sp>
      <p:sp>
        <p:nvSpPr>
          <p:cNvPr id="4" name="TextBox 3">
            <a:extLst>
              <a:ext uri="{FF2B5EF4-FFF2-40B4-BE49-F238E27FC236}">
                <a16:creationId xmlns:a16="http://schemas.microsoft.com/office/drawing/2014/main" id="{6754DB62-0DD1-E5CC-57CF-D9684683E5E2}"/>
              </a:ext>
            </a:extLst>
          </p:cNvPr>
          <p:cNvSpPr txBox="1"/>
          <p:nvPr/>
        </p:nvSpPr>
        <p:spPr>
          <a:xfrm>
            <a:off x="4388462" y="2691491"/>
            <a:ext cx="3496519" cy="584775"/>
          </a:xfrm>
          <a:prstGeom prst="rect">
            <a:avLst/>
          </a:prstGeom>
          <a:noFill/>
        </p:spPr>
        <p:txBody>
          <a:bodyPr wrap="square" rtlCol="0">
            <a:spAutoFit/>
          </a:bodyPr>
          <a:lstStyle/>
          <a:p>
            <a:r>
              <a:rPr lang="en-US" sz="3200" b="1" dirty="0">
                <a:solidFill>
                  <a:schemeClr val="tx2">
                    <a:lumMod val="75000"/>
                  </a:schemeClr>
                </a:solidFill>
                <a:latin typeface="Times New Roman" panose="02020603050405020304" pitchFamily="18" charset="0"/>
                <a:cs typeface="Times New Roman" panose="02020603050405020304" pitchFamily="18" charset="0"/>
              </a:rPr>
              <a:t>INNOWAYSHINE</a:t>
            </a:r>
            <a:endParaRPr lang="en-IN" sz="3200" b="1" dirty="0">
              <a:solidFill>
                <a:schemeClr val="tx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F09C2E1-B0C4-C416-B3F8-BAB5C2F36E86}"/>
              </a:ext>
            </a:extLst>
          </p:cNvPr>
          <p:cNvSpPr txBox="1"/>
          <p:nvPr/>
        </p:nvSpPr>
        <p:spPr>
          <a:xfrm>
            <a:off x="4735543" y="756322"/>
            <a:ext cx="4297246" cy="905056"/>
          </a:xfrm>
          <a:prstGeom prst="rect">
            <a:avLst/>
          </a:prstGeom>
          <a:noFill/>
        </p:spPr>
        <p:txBody>
          <a:bodyPr wrap="square">
            <a:spAutoFit/>
          </a:bodyPr>
          <a:lstStyle/>
          <a:p>
            <a:pPr marL="92075" marR="641985" indent="-6350" algn="just">
              <a:lnSpc>
                <a:spcPct val="150000"/>
              </a:lnSpc>
              <a:spcAft>
                <a:spcPts val="670"/>
              </a:spcAft>
            </a:pPr>
            <a:r>
              <a:rPr lang="en-IN" sz="4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M-CONSULT</a:t>
            </a:r>
          </a:p>
        </p:txBody>
      </p:sp>
      <p:sp>
        <p:nvSpPr>
          <p:cNvPr id="8" name="TextBox 7">
            <a:extLst>
              <a:ext uri="{FF2B5EF4-FFF2-40B4-BE49-F238E27FC236}">
                <a16:creationId xmlns:a16="http://schemas.microsoft.com/office/drawing/2014/main" id="{2C1F6763-B36A-2AD5-D4A4-EA348EC49F0A}"/>
              </a:ext>
            </a:extLst>
          </p:cNvPr>
          <p:cNvSpPr txBox="1"/>
          <p:nvPr/>
        </p:nvSpPr>
        <p:spPr>
          <a:xfrm>
            <a:off x="1154978" y="1902372"/>
            <a:ext cx="10186843" cy="523220"/>
          </a:xfrm>
          <a:prstGeom prst="rect">
            <a:avLst/>
          </a:prstGeom>
          <a:noFill/>
        </p:spPr>
        <p:txBody>
          <a:bodyPr wrap="square">
            <a:spAutoFit/>
          </a:bodyPr>
          <a:lstStyle/>
          <a:p>
            <a:r>
              <a:rPr lang="en-IN" sz="2800" dirty="0">
                <a:solidFill>
                  <a:schemeClr val="bg1"/>
                </a:solidFill>
                <a:effectLst/>
                <a:latin typeface="Calibri" panose="020F0502020204030204" pitchFamily="34" charset="0"/>
                <a:ea typeface="Calibri" panose="020F0502020204030204" pitchFamily="34" charset="0"/>
              </a:rPr>
              <a:t> </a:t>
            </a:r>
            <a:r>
              <a:rPr lang="en-IN" sz="2800" b="1" dirty="0">
                <a:solidFill>
                  <a:schemeClr val="bg1"/>
                </a:solidFill>
                <a:effectLst/>
                <a:latin typeface="Calibri" panose="020F0502020204030204" pitchFamily="34" charset="0"/>
                <a:ea typeface="Calibri" panose="020F0502020204030204" pitchFamily="34" charset="0"/>
              </a:rPr>
              <a:t>(</a:t>
            </a:r>
            <a:r>
              <a:rPr lang="en-IN" sz="2800" b="1" dirty="0">
                <a:solidFill>
                  <a:schemeClr val="bg1"/>
                </a:solidFill>
                <a:latin typeface="Calibri" panose="020F0502020204030204" pitchFamily="34" charset="0"/>
                <a:ea typeface="Calibri" panose="020F0502020204030204" pitchFamily="34" charset="0"/>
              </a:rPr>
              <a:t>compact and reliable medium to easily tackle medical emergency</a:t>
            </a:r>
            <a:r>
              <a:rPr lang="en-IN" sz="2800" b="1" dirty="0">
                <a:solidFill>
                  <a:schemeClr val="bg1"/>
                </a:solidFill>
                <a:effectLst/>
                <a:latin typeface="Calibri" panose="020F0502020204030204" pitchFamily="34" charset="0"/>
                <a:ea typeface="Calibri" panose="020F0502020204030204" pitchFamily="34" charset="0"/>
              </a:rPr>
              <a:t>)</a:t>
            </a:r>
            <a:endParaRPr lang="en-IN" sz="2800" b="1" dirty="0">
              <a:solidFill>
                <a:schemeClr val="bg1"/>
              </a:solidFill>
            </a:endParaRPr>
          </a:p>
        </p:txBody>
      </p:sp>
      <p:sp>
        <p:nvSpPr>
          <p:cNvPr id="9" name="TextBox 8">
            <a:extLst>
              <a:ext uri="{FF2B5EF4-FFF2-40B4-BE49-F238E27FC236}">
                <a16:creationId xmlns:a16="http://schemas.microsoft.com/office/drawing/2014/main" id="{664C1A55-2583-C9FA-BBE6-54B2FF88563D}"/>
              </a:ext>
            </a:extLst>
          </p:cNvPr>
          <p:cNvSpPr txBox="1"/>
          <p:nvPr/>
        </p:nvSpPr>
        <p:spPr>
          <a:xfrm>
            <a:off x="1527360" y="2944651"/>
            <a:ext cx="9442077" cy="3724096"/>
          </a:xfrm>
          <a:prstGeom prst="rect">
            <a:avLst/>
          </a:prstGeom>
          <a:noFill/>
        </p:spPr>
        <p:txBody>
          <a:bodyPr wrap="square" rtlCol="0">
            <a:spAutoFit/>
          </a:bodyPr>
          <a:lstStyle/>
          <a:p>
            <a:r>
              <a:rPr lang="en-US" sz="3000" dirty="0">
                <a:solidFill>
                  <a:schemeClr val="bg1"/>
                </a:solidFill>
                <a:latin typeface="Times New Roman" panose="02020603050405020304" pitchFamily="18" charset="0"/>
                <a:cs typeface="Times New Roman" panose="02020603050405020304" pitchFamily="18" charset="0"/>
              </a:rPr>
              <a:t>M-consult is a platform that mainly aims to connect rural part of the society with both basic and advanced accessories of pharmaceutical world. It not only aims to make medical facilities easily accessible but also maintains the health file of each patient which helps medical practitioners to have a better understanding on their previous health conditions.</a:t>
            </a:r>
          </a:p>
          <a:p>
            <a:endParaRPr lang="en-US" sz="2800" dirty="0"/>
          </a:p>
          <a:p>
            <a:endParaRPr lang="en-US" sz="2800" dirty="0"/>
          </a:p>
        </p:txBody>
      </p:sp>
      <p:pic>
        <p:nvPicPr>
          <p:cNvPr id="3" name="Picture 2">
            <a:extLst>
              <a:ext uri="{FF2B5EF4-FFF2-40B4-BE49-F238E27FC236}">
                <a16:creationId xmlns:a16="http://schemas.microsoft.com/office/drawing/2014/main" id="{8DD4C8CE-440C-32D8-AD4A-09861EE24B44}"/>
              </a:ext>
            </a:extLst>
          </p:cNvPr>
          <p:cNvPicPr>
            <a:picLocks noChangeAspect="1"/>
          </p:cNvPicPr>
          <p:nvPr/>
        </p:nvPicPr>
        <p:blipFill>
          <a:blip r:embed="rId2"/>
          <a:stretch>
            <a:fillRect/>
          </a:stretch>
        </p:blipFill>
        <p:spPr>
          <a:xfrm>
            <a:off x="3805880" y="391299"/>
            <a:ext cx="1283237" cy="1378925"/>
          </a:xfrm>
          <a:prstGeom prst="rect">
            <a:avLst/>
          </a:prstGeom>
        </p:spPr>
      </p:pic>
    </p:spTree>
    <p:extLst>
      <p:ext uri="{BB962C8B-B14F-4D97-AF65-F5344CB8AC3E}">
        <p14:creationId xmlns:p14="http://schemas.microsoft.com/office/powerpoint/2010/main" val="19084338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99E0D-9421-C271-F216-C092FC3591A8}"/>
              </a:ext>
            </a:extLst>
          </p:cNvPr>
          <p:cNvSpPr>
            <a:spLocks noGrp="1"/>
          </p:cNvSpPr>
          <p:nvPr>
            <p:ph type="title"/>
          </p:nvPr>
        </p:nvSpPr>
        <p:spPr>
          <a:xfrm>
            <a:off x="398307" y="-106497"/>
            <a:ext cx="10803716" cy="1973061"/>
          </a:xfrm>
        </p:spPr>
        <p:txBody>
          <a:bodyPr/>
          <a:lstStyle/>
          <a:p>
            <a:pPr algn="ctr"/>
            <a:r>
              <a:rPr lang="en-US" b="1" dirty="0">
                <a:solidFill>
                  <a:schemeClr val="bg1">
                    <a:lumMod val="95000"/>
                    <a:lumOff val="5000"/>
                  </a:schemeClr>
                </a:solidFill>
                <a:latin typeface="Times New Roman" panose="02020603050405020304" pitchFamily="18" charset="0"/>
                <a:cs typeface="Times New Roman" panose="02020603050405020304" pitchFamily="18" charset="0"/>
              </a:rPr>
              <a:t>      M-consult</a:t>
            </a:r>
            <a:endParaRPr lang="en-IN" b="1"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
        <p:nvSpPr>
          <p:cNvPr id="4" name="Oval 3">
            <a:extLst>
              <a:ext uri="{FF2B5EF4-FFF2-40B4-BE49-F238E27FC236}">
                <a16:creationId xmlns:a16="http://schemas.microsoft.com/office/drawing/2014/main" id="{51402D98-57D4-E477-3C03-FEBD21B9F319}"/>
              </a:ext>
            </a:extLst>
          </p:cNvPr>
          <p:cNvSpPr/>
          <p:nvPr/>
        </p:nvSpPr>
        <p:spPr>
          <a:xfrm>
            <a:off x="4947036" y="3278212"/>
            <a:ext cx="2297928" cy="1047584"/>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Times New Roman" panose="02020603050405020304" pitchFamily="18" charset="0"/>
                <a:cs typeface="Times New Roman" panose="02020603050405020304" pitchFamily="18" charset="0"/>
              </a:rPr>
              <a:t>KEY PURPOSES</a:t>
            </a:r>
            <a:endParaRPr lang="en-IN" dirty="0">
              <a:solidFill>
                <a:sysClr val="windowText" lastClr="000000"/>
              </a:solidFill>
              <a:latin typeface="Times New Roman" panose="02020603050405020304" pitchFamily="18" charset="0"/>
              <a:cs typeface="Times New Roman" panose="02020603050405020304" pitchFamily="18" charset="0"/>
            </a:endParaRPr>
          </a:p>
        </p:txBody>
      </p:sp>
      <p:sp>
        <p:nvSpPr>
          <p:cNvPr id="7" name="Oval 6">
            <a:extLst>
              <a:ext uri="{FF2B5EF4-FFF2-40B4-BE49-F238E27FC236}">
                <a16:creationId xmlns:a16="http://schemas.microsoft.com/office/drawing/2014/main" id="{02DE91E7-CC4F-A908-F971-E3E06A00900C}"/>
              </a:ext>
            </a:extLst>
          </p:cNvPr>
          <p:cNvSpPr/>
          <p:nvPr/>
        </p:nvSpPr>
        <p:spPr>
          <a:xfrm>
            <a:off x="4947036" y="1560037"/>
            <a:ext cx="2297928" cy="1047584"/>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latin typeface="Times New Roman" panose="02020603050405020304" pitchFamily="18" charset="0"/>
              <a:cs typeface="Times New Roman" panose="02020603050405020304" pitchFamily="18" charset="0"/>
            </a:endParaRPr>
          </a:p>
        </p:txBody>
      </p:sp>
      <p:sp>
        <p:nvSpPr>
          <p:cNvPr id="8" name="Oval 7">
            <a:extLst>
              <a:ext uri="{FF2B5EF4-FFF2-40B4-BE49-F238E27FC236}">
                <a16:creationId xmlns:a16="http://schemas.microsoft.com/office/drawing/2014/main" id="{67BAD8EC-9F64-014F-8448-3677D8C703C2}"/>
              </a:ext>
            </a:extLst>
          </p:cNvPr>
          <p:cNvSpPr/>
          <p:nvPr/>
        </p:nvSpPr>
        <p:spPr>
          <a:xfrm>
            <a:off x="8221648" y="3278212"/>
            <a:ext cx="2419223" cy="1047584"/>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latin typeface="Times New Roman" panose="02020603050405020304" pitchFamily="18" charset="0"/>
              <a:cs typeface="Times New Roman" panose="02020603050405020304" pitchFamily="18" charset="0"/>
            </a:endParaRPr>
          </a:p>
        </p:txBody>
      </p:sp>
      <p:sp>
        <p:nvSpPr>
          <p:cNvPr id="9" name="Oval 8">
            <a:extLst>
              <a:ext uri="{FF2B5EF4-FFF2-40B4-BE49-F238E27FC236}">
                <a16:creationId xmlns:a16="http://schemas.microsoft.com/office/drawing/2014/main" id="{96AA61CF-67F1-DBF7-9C4E-D787B466F1A8}"/>
              </a:ext>
            </a:extLst>
          </p:cNvPr>
          <p:cNvSpPr/>
          <p:nvPr/>
        </p:nvSpPr>
        <p:spPr>
          <a:xfrm>
            <a:off x="4947036" y="5000669"/>
            <a:ext cx="2297928" cy="1047584"/>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dirty="0">
              <a:solidFill>
                <a:sysClr val="windowText" lastClr="000000"/>
              </a:solidFill>
              <a:latin typeface="Times New Roman" panose="02020603050405020304" pitchFamily="18" charset="0"/>
              <a:cs typeface="Times New Roman" panose="02020603050405020304" pitchFamily="18" charset="0"/>
            </a:endParaRPr>
          </a:p>
        </p:txBody>
      </p:sp>
      <p:sp>
        <p:nvSpPr>
          <p:cNvPr id="10" name="Oval 9">
            <a:extLst>
              <a:ext uri="{FF2B5EF4-FFF2-40B4-BE49-F238E27FC236}">
                <a16:creationId xmlns:a16="http://schemas.microsoft.com/office/drawing/2014/main" id="{E1CFC034-BA4B-5836-2CAB-6FF267DE0D6F}"/>
              </a:ext>
            </a:extLst>
          </p:cNvPr>
          <p:cNvSpPr/>
          <p:nvPr/>
        </p:nvSpPr>
        <p:spPr>
          <a:xfrm>
            <a:off x="1672425" y="3278212"/>
            <a:ext cx="2297928" cy="1047584"/>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ysClr val="windowText" lastClr="000000"/>
              </a:solidFill>
              <a:latin typeface="Times New Roman" panose="02020603050405020304" pitchFamily="18" charset="0"/>
              <a:cs typeface="Times New Roman" panose="02020603050405020304" pitchFamily="18" charset="0"/>
            </a:endParaRPr>
          </a:p>
        </p:txBody>
      </p:sp>
      <p:cxnSp>
        <p:nvCxnSpPr>
          <p:cNvPr id="12" name="Straight Arrow Connector 11">
            <a:extLst>
              <a:ext uri="{FF2B5EF4-FFF2-40B4-BE49-F238E27FC236}">
                <a16:creationId xmlns:a16="http://schemas.microsoft.com/office/drawing/2014/main" id="{8E6F077E-C923-25E8-4010-973607A47C2E}"/>
              </a:ext>
            </a:extLst>
          </p:cNvPr>
          <p:cNvCxnSpPr>
            <a:cxnSpLocks/>
            <a:stCxn id="4" idx="0"/>
            <a:endCxn id="7" idx="4"/>
          </p:cNvCxnSpPr>
          <p:nvPr/>
        </p:nvCxnSpPr>
        <p:spPr>
          <a:xfrm flipV="1">
            <a:off x="6096000" y="2607621"/>
            <a:ext cx="0" cy="670591"/>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AF960D26-C66D-963C-76CB-BA9D7CAC2C18}"/>
              </a:ext>
            </a:extLst>
          </p:cNvPr>
          <p:cNvCxnSpPr>
            <a:cxnSpLocks/>
            <a:stCxn id="4" idx="4"/>
            <a:endCxn id="9" idx="0"/>
          </p:cNvCxnSpPr>
          <p:nvPr/>
        </p:nvCxnSpPr>
        <p:spPr>
          <a:xfrm>
            <a:off x="6096000" y="4325796"/>
            <a:ext cx="0" cy="674873"/>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29984AAF-4D8E-E2E9-9C47-A9EFB2E76A83}"/>
              </a:ext>
            </a:extLst>
          </p:cNvPr>
          <p:cNvCxnSpPr>
            <a:cxnSpLocks/>
            <a:stCxn id="4" idx="6"/>
            <a:endCxn id="8" idx="2"/>
          </p:cNvCxnSpPr>
          <p:nvPr/>
        </p:nvCxnSpPr>
        <p:spPr>
          <a:xfrm>
            <a:off x="7244964" y="3802004"/>
            <a:ext cx="976684" cy="0"/>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FA5E1CF8-EBCA-B847-A8D7-9A30B3E38BDC}"/>
              </a:ext>
            </a:extLst>
          </p:cNvPr>
          <p:cNvCxnSpPr>
            <a:cxnSpLocks/>
            <a:stCxn id="4" idx="2"/>
            <a:endCxn id="10" idx="6"/>
          </p:cNvCxnSpPr>
          <p:nvPr/>
        </p:nvCxnSpPr>
        <p:spPr>
          <a:xfrm flipH="1">
            <a:off x="3970353" y="3802004"/>
            <a:ext cx="976683" cy="0"/>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11" name="TextBox 10">
            <a:extLst>
              <a:ext uri="{FF2B5EF4-FFF2-40B4-BE49-F238E27FC236}">
                <a16:creationId xmlns:a16="http://schemas.microsoft.com/office/drawing/2014/main" id="{9FA568C0-CAD3-AE1E-1D72-A2E6608C2AFC}"/>
              </a:ext>
            </a:extLst>
          </p:cNvPr>
          <p:cNvSpPr txBox="1"/>
          <p:nvPr/>
        </p:nvSpPr>
        <p:spPr>
          <a:xfrm>
            <a:off x="5085080" y="5201295"/>
            <a:ext cx="2021839"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MAINTAINING</a:t>
            </a:r>
          </a:p>
          <a:p>
            <a:pPr algn="ctr"/>
            <a:r>
              <a:rPr lang="en-IN" dirty="0">
                <a:solidFill>
                  <a:schemeClr val="bg1"/>
                </a:solidFill>
                <a:latin typeface="Times New Roman" panose="02020603050405020304" pitchFamily="18" charset="0"/>
                <a:cs typeface="Times New Roman" panose="02020603050405020304" pitchFamily="18" charset="0"/>
              </a:rPr>
              <a:t>HEALTH FILES</a:t>
            </a:r>
          </a:p>
        </p:txBody>
      </p:sp>
      <p:sp>
        <p:nvSpPr>
          <p:cNvPr id="17" name="TextBox 16">
            <a:extLst>
              <a:ext uri="{FF2B5EF4-FFF2-40B4-BE49-F238E27FC236}">
                <a16:creationId xmlns:a16="http://schemas.microsoft.com/office/drawing/2014/main" id="{40092184-9A62-F986-C06D-6F887FC55FC8}"/>
              </a:ext>
            </a:extLst>
          </p:cNvPr>
          <p:cNvSpPr txBox="1"/>
          <p:nvPr/>
        </p:nvSpPr>
        <p:spPr>
          <a:xfrm>
            <a:off x="4947036" y="1744492"/>
            <a:ext cx="2297928"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VIRTUAL</a:t>
            </a:r>
            <a:r>
              <a:rPr lang="en-IN" dirty="0">
                <a:solidFill>
                  <a:schemeClr val="bg1"/>
                </a:solidFill>
              </a:rPr>
              <a:t> </a:t>
            </a:r>
            <a:r>
              <a:rPr lang="en-IN" dirty="0">
                <a:solidFill>
                  <a:schemeClr val="bg1"/>
                </a:solidFill>
                <a:latin typeface="Times New Roman" panose="02020603050405020304" pitchFamily="18" charset="0"/>
                <a:cs typeface="Times New Roman" panose="02020603050405020304" pitchFamily="18" charset="0"/>
              </a:rPr>
              <a:t>CONSULTATION</a:t>
            </a:r>
          </a:p>
        </p:txBody>
      </p:sp>
      <p:sp>
        <p:nvSpPr>
          <p:cNvPr id="18" name="TextBox 17">
            <a:extLst>
              <a:ext uri="{FF2B5EF4-FFF2-40B4-BE49-F238E27FC236}">
                <a16:creationId xmlns:a16="http://schemas.microsoft.com/office/drawing/2014/main" id="{56702FA9-CC2D-61BD-77EE-27E92D230D35}"/>
              </a:ext>
            </a:extLst>
          </p:cNvPr>
          <p:cNvSpPr txBox="1"/>
          <p:nvPr/>
        </p:nvSpPr>
        <p:spPr>
          <a:xfrm>
            <a:off x="8316097" y="3478838"/>
            <a:ext cx="2324774" cy="646331"/>
          </a:xfrm>
          <a:prstGeom prst="rect">
            <a:avLst/>
          </a:prstGeom>
          <a:noFill/>
        </p:spPr>
        <p:txBody>
          <a:bodyPr wrap="square" rtlCol="0">
            <a:spAutoFit/>
          </a:bodyPr>
          <a:lstStyle/>
          <a:p>
            <a:pPr algn="ctr"/>
            <a:r>
              <a:rPr lang="en-IN" dirty="0">
                <a:solidFill>
                  <a:schemeClr val="bg1"/>
                </a:solidFill>
                <a:latin typeface="Times New Roman" panose="02020603050405020304" pitchFamily="18" charset="0"/>
                <a:cs typeface="Times New Roman" panose="02020603050405020304" pitchFamily="18" charset="0"/>
              </a:rPr>
              <a:t>TELE-ORDERING MEDICINES</a:t>
            </a:r>
          </a:p>
        </p:txBody>
      </p:sp>
      <p:sp>
        <p:nvSpPr>
          <p:cNvPr id="20" name="TextBox 19">
            <a:extLst>
              <a:ext uri="{FF2B5EF4-FFF2-40B4-BE49-F238E27FC236}">
                <a16:creationId xmlns:a16="http://schemas.microsoft.com/office/drawing/2014/main" id="{E0C3154C-17F3-6451-14A4-65717FAE790B}"/>
              </a:ext>
            </a:extLst>
          </p:cNvPr>
          <p:cNvSpPr txBox="1"/>
          <p:nvPr/>
        </p:nvSpPr>
        <p:spPr>
          <a:xfrm>
            <a:off x="1635389" y="3402466"/>
            <a:ext cx="2372000" cy="923330"/>
          </a:xfrm>
          <a:prstGeom prst="rect">
            <a:avLst/>
          </a:prstGeom>
          <a:noFill/>
        </p:spPr>
        <p:txBody>
          <a:bodyPr wrap="square" rtlCol="0">
            <a:spAutoFit/>
          </a:bodyPr>
          <a:lstStyle/>
          <a:p>
            <a:pPr algn="ctr"/>
            <a:r>
              <a:rPr lang="en-US" dirty="0">
                <a:solidFill>
                  <a:sysClr val="windowText" lastClr="000000"/>
                </a:solidFill>
                <a:latin typeface="Times New Roman" panose="02020603050405020304" pitchFamily="18" charset="0"/>
                <a:cs typeface="Times New Roman" panose="02020603050405020304" pitchFamily="18" charset="0"/>
              </a:rPr>
              <a:t>BODY CHECKUP THROUGH  MCONSULT</a:t>
            </a:r>
            <a:endParaRPr lang="en-IN" dirty="0">
              <a:solidFill>
                <a:sysClr val="windowText" lastClr="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24503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014CD6C-2684-7A31-8586-A626ED34CAD0}"/>
              </a:ext>
            </a:extLst>
          </p:cNvPr>
          <p:cNvSpPr txBox="1"/>
          <p:nvPr/>
        </p:nvSpPr>
        <p:spPr>
          <a:xfrm>
            <a:off x="809552" y="587383"/>
            <a:ext cx="2600076" cy="646331"/>
          </a:xfrm>
          <a:prstGeom prst="rect">
            <a:avLst/>
          </a:prstGeom>
          <a:noFill/>
        </p:spPr>
        <p:txBody>
          <a:bodyPr wrap="square" rtlCol="0">
            <a:spAutoFit/>
          </a:bodyPr>
          <a:lstStyle/>
          <a:p>
            <a:r>
              <a:rPr lang="en-US" sz="3600" b="1" dirty="0">
                <a:solidFill>
                  <a:schemeClr val="bg1"/>
                </a:solidFill>
                <a:latin typeface="Times New Roman" panose="02020603050405020304" pitchFamily="18" charset="0"/>
                <a:cs typeface="Times New Roman" panose="02020603050405020304" pitchFamily="18" charset="0"/>
              </a:rPr>
              <a:t>INDEX:</a:t>
            </a:r>
            <a:endParaRPr lang="en-IN" sz="3600" b="1" dirty="0">
              <a:solidFill>
                <a:schemeClr val="bg1"/>
              </a:solidFill>
              <a:latin typeface="Times New Roman" panose="02020603050405020304" pitchFamily="18" charset="0"/>
              <a:cs typeface="Times New Roman" panose="02020603050405020304" pitchFamily="18" charset="0"/>
            </a:endParaRPr>
          </a:p>
        </p:txBody>
      </p:sp>
      <p:sp>
        <p:nvSpPr>
          <p:cNvPr id="6" name="Callout: Down Arrow 5">
            <a:extLst>
              <a:ext uri="{FF2B5EF4-FFF2-40B4-BE49-F238E27FC236}">
                <a16:creationId xmlns:a16="http://schemas.microsoft.com/office/drawing/2014/main" id="{03A0DCEA-C750-E2F1-182E-9819EA831D00}"/>
              </a:ext>
            </a:extLst>
          </p:cNvPr>
          <p:cNvSpPr/>
          <p:nvPr/>
        </p:nvSpPr>
        <p:spPr>
          <a:xfrm>
            <a:off x="4652174" y="1472978"/>
            <a:ext cx="2887649" cy="914400"/>
          </a:xfrm>
          <a:prstGeom prst="downArrowCallout">
            <a:avLst/>
          </a:prstGeom>
          <a:solidFill>
            <a:schemeClr val="tx2">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Times New Roman" panose="02020603050405020304" pitchFamily="18" charset="0"/>
                <a:cs typeface="Times New Roman" panose="02020603050405020304" pitchFamily="18" charset="0"/>
              </a:rPr>
              <a:t>E- CONSULTATIONS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7" name="Callout: Down Arrow 6">
            <a:extLst>
              <a:ext uri="{FF2B5EF4-FFF2-40B4-BE49-F238E27FC236}">
                <a16:creationId xmlns:a16="http://schemas.microsoft.com/office/drawing/2014/main" id="{5D91544B-8E04-E4D3-DC28-BB0A75779E9B}"/>
              </a:ext>
            </a:extLst>
          </p:cNvPr>
          <p:cNvSpPr/>
          <p:nvPr/>
        </p:nvSpPr>
        <p:spPr>
          <a:xfrm>
            <a:off x="4652175" y="2450989"/>
            <a:ext cx="2887649" cy="914400"/>
          </a:xfrm>
          <a:prstGeom prst="downArrowCallout">
            <a:avLst/>
          </a:prstGeom>
          <a:solidFill>
            <a:schemeClr val="tx2">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0" dirty="0">
                <a:solidFill>
                  <a:schemeClr val="bg1"/>
                </a:solidFill>
                <a:latin typeface="Times New Roman" panose="02020603050405020304" pitchFamily="18" charset="0"/>
                <a:cs typeface="Times New Roman" panose="02020603050405020304" pitchFamily="18" charset="0"/>
              </a:rPr>
              <a:t>TELE-DELIVERY OF MEDICINES </a:t>
            </a:r>
            <a:endParaRPr lang="en-IN" sz="1700" dirty="0">
              <a:solidFill>
                <a:schemeClr val="bg1"/>
              </a:solidFill>
              <a:latin typeface="Times New Roman" panose="02020603050405020304" pitchFamily="18" charset="0"/>
              <a:cs typeface="Times New Roman" panose="02020603050405020304" pitchFamily="18" charset="0"/>
            </a:endParaRPr>
          </a:p>
        </p:txBody>
      </p:sp>
      <p:sp>
        <p:nvSpPr>
          <p:cNvPr id="9" name="Callout: Down Arrow 8">
            <a:extLst>
              <a:ext uri="{FF2B5EF4-FFF2-40B4-BE49-F238E27FC236}">
                <a16:creationId xmlns:a16="http://schemas.microsoft.com/office/drawing/2014/main" id="{43E13910-9850-44B9-B267-801E6BEE72EC}"/>
              </a:ext>
            </a:extLst>
          </p:cNvPr>
          <p:cNvSpPr/>
          <p:nvPr/>
        </p:nvSpPr>
        <p:spPr>
          <a:xfrm>
            <a:off x="4652173" y="4407011"/>
            <a:ext cx="2887649" cy="914400"/>
          </a:xfrm>
          <a:prstGeom prst="downArrowCallout">
            <a:avLst/>
          </a:prstGeom>
          <a:solidFill>
            <a:schemeClr val="tx2">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Times New Roman" panose="02020603050405020304" pitchFamily="18" charset="0"/>
                <a:cs typeface="Times New Roman" panose="02020603050405020304" pitchFamily="18" charset="0"/>
              </a:rPr>
              <a:t>MAINTAINING HEALTH FILES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62F34649-ACA0-C519-261D-49E20277B5D6}"/>
              </a:ext>
            </a:extLst>
          </p:cNvPr>
          <p:cNvSpPr/>
          <p:nvPr/>
        </p:nvSpPr>
        <p:spPr>
          <a:xfrm>
            <a:off x="4652175" y="5385022"/>
            <a:ext cx="2887649" cy="604299"/>
          </a:xfrm>
          <a:prstGeom prst="rect">
            <a:avLst/>
          </a:prstGeom>
          <a:solidFill>
            <a:schemeClr val="tx2">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Times New Roman" panose="02020603050405020304" pitchFamily="18" charset="0"/>
                <a:cs typeface="Times New Roman" panose="02020603050405020304" pitchFamily="18" charset="0"/>
              </a:rPr>
              <a:t>FUTURE BUSINESS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Callout: Down Arrow 2">
            <a:extLst>
              <a:ext uri="{FF2B5EF4-FFF2-40B4-BE49-F238E27FC236}">
                <a16:creationId xmlns:a16="http://schemas.microsoft.com/office/drawing/2014/main" id="{06C1CE43-B525-C5BD-A26F-008F950EAE17}"/>
              </a:ext>
            </a:extLst>
          </p:cNvPr>
          <p:cNvSpPr/>
          <p:nvPr/>
        </p:nvSpPr>
        <p:spPr>
          <a:xfrm>
            <a:off x="4652172" y="3460805"/>
            <a:ext cx="2887649" cy="914400"/>
          </a:xfrm>
          <a:prstGeom prst="downArrowCallout">
            <a:avLst/>
          </a:prstGeom>
          <a:solidFill>
            <a:schemeClr val="tx2">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Times New Roman" panose="02020603050405020304" pitchFamily="18" charset="0"/>
                <a:cs typeface="Times New Roman" panose="02020603050405020304" pitchFamily="18" charset="0"/>
              </a:rPr>
              <a:t>REGULAR CHECKUPS </a:t>
            </a:r>
          </a:p>
        </p:txBody>
      </p:sp>
    </p:spTree>
    <p:extLst>
      <p:ext uri="{BB962C8B-B14F-4D97-AF65-F5344CB8AC3E}">
        <p14:creationId xmlns:p14="http://schemas.microsoft.com/office/powerpoint/2010/main" val="265781591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A32E48-0F61-3350-A4CA-A964E0EEF0D8}"/>
              </a:ext>
            </a:extLst>
          </p:cNvPr>
          <p:cNvSpPr txBox="1"/>
          <p:nvPr/>
        </p:nvSpPr>
        <p:spPr>
          <a:xfrm>
            <a:off x="724647" y="546846"/>
            <a:ext cx="5719483" cy="1200329"/>
          </a:xfrm>
          <a:prstGeom prst="rect">
            <a:avLst/>
          </a:prstGeom>
          <a:noFill/>
        </p:spPr>
        <p:txBody>
          <a:bodyPr wrap="square" rtlCol="0">
            <a:spAutoFit/>
          </a:bodyPr>
          <a:lstStyle/>
          <a:p>
            <a:r>
              <a:rPr lang="en-US" sz="3600" b="1" dirty="0">
                <a:solidFill>
                  <a:schemeClr val="bg1"/>
                </a:solidFill>
                <a:latin typeface="Times New Roman" panose="02020603050405020304" pitchFamily="18" charset="0"/>
                <a:cs typeface="Times New Roman" panose="02020603050405020304" pitchFamily="18" charset="0"/>
              </a:rPr>
              <a:t>E-CONSULTATIONS:</a:t>
            </a:r>
          </a:p>
          <a:p>
            <a:r>
              <a:rPr lang="en-US" sz="3600" dirty="0">
                <a:solidFill>
                  <a:schemeClr val="bg1"/>
                </a:solidFill>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FFF202A3-8B7B-630B-9D68-E55C3497BAFD}"/>
              </a:ext>
            </a:extLst>
          </p:cNvPr>
          <p:cNvSpPr txBox="1"/>
          <p:nvPr/>
        </p:nvSpPr>
        <p:spPr>
          <a:xfrm>
            <a:off x="1123979" y="1644660"/>
            <a:ext cx="10231880" cy="4031873"/>
          </a:xfrm>
          <a:prstGeom prst="rect">
            <a:avLst/>
          </a:prstGeom>
          <a:noFill/>
        </p:spPr>
        <p:txBody>
          <a:bodyPr wrap="square" rtlCol="0">
            <a:spAutoFit/>
          </a:bodyPr>
          <a:lstStyle/>
          <a:p>
            <a:pPr marL="342900" indent="-342900">
              <a:buFont typeface="Wingdings" panose="05000000000000000000" pitchFamily="2" charset="2"/>
              <a:buChar char="Ø"/>
            </a:pPr>
            <a:r>
              <a:rPr lang="en-US" sz="2200" b="0" i="0" dirty="0">
                <a:solidFill>
                  <a:srgbClr val="000000"/>
                </a:solidFill>
                <a:effectLst/>
                <a:latin typeface="Times New Roman" panose="02020603050405020304" pitchFamily="18" charset="0"/>
                <a:cs typeface="Times New Roman" panose="02020603050405020304" pitchFamily="18" charset="0"/>
              </a:rPr>
              <a:t>Telemedicine, though is a very effective solution, it all depends upon how quickly the rural population is made aware of its benefits and starts adapting to it. Hence, in order to make a complete shift towards using Telemedicine, there is a need to make the technology more accessible</a:t>
            </a:r>
            <a:br>
              <a:rPr lang="en-US" sz="2200" dirty="0">
                <a:latin typeface="Times New Roman" panose="02020603050405020304" pitchFamily="18" charset="0"/>
                <a:cs typeface="Times New Roman" panose="02020603050405020304" pitchFamily="18" charset="0"/>
              </a:rPr>
            </a:br>
            <a:endParaRPr lang="en-US" dirty="0"/>
          </a:p>
          <a:p>
            <a:pPr marL="342900" indent="-342900">
              <a:buFont typeface="Wingdings" panose="05000000000000000000" pitchFamily="2" charset="2"/>
              <a:buChar char="Ø"/>
            </a:pPr>
            <a:r>
              <a:rPr lang="en-US" sz="2200" b="0" i="0" dirty="0">
                <a:solidFill>
                  <a:srgbClr val="000000"/>
                </a:solidFill>
                <a:effectLst/>
                <a:latin typeface="Times New Roman" panose="02020603050405020304" pitchFamily="18" charset="0"/>
                <a:cs typeface="Times New Roman" panose="02020603050405020304" pitchFamily="18" charset="0"/>
              </a:rPr>
              <a:t>Telemedicine programs have a great potential to completely change the way healthcare system works in rural areas. Some of the benefits that it brings along are quite distinct like,</a:t>
            </a:r>
            <a:br>
              <a:rPr lang="en-US" sz="2200" dirty="0">
                <a:latin typeface="Times New Roman" panose="02020603050405020304" pitchFamily="18" charset="0"/>
                <a:cs typeface="Times New Roman" panose="02020603050405020304" pitchFamily="18" charset="0"/>
              </a:rPr>
            </a:br>
            <a:endParaRPr lang="en-US" dirty="0"/>
          </a:p>
          <a:p>
            <a:pPr marL="342900" indent="-342900">
              <a:buFont typeface="Wingdings" panose="05000000000000000000" pitchFamily="2" charset="2"/>
              <a:buChar char="Ø"/>
            </a:pPr>
            <a:r>
              <a:rPr lang="en-US" sz="2200" b="0" i="0" dirty="0">
                <a:solidFill>
                  <a:srgbClr val="000000"/>
                </a:solidFill>
                <a:effectLst/>
                <a:latin typeface="Times New Roman" panose="02020603050405020304" pitchFamily="18" charset="0"/>
                <a:cs typeface="Times New Roman" panose="02020603050405020304" pitchFamily="18" charset="0"/>
              </a:rPr>
              <a:t>Strengthens doctor patient engagement and improves frequencies of consultation due to reduced waiting time. Immediate analysis of blood reports and imaging data by radiologists and doctors increases the </a:t>
            </a:r>
            <a:r>
              <a:rPr lang="en-US" sz="2200" b="1" i="0" dirty="0">
                <a:solidFill>
                  <a:srgbClr val="000000"/>
                </a:solidFill>
                <a:effectLst/>
                <a:latin typeface="Times New Roman" panose="02020603050405020304" pitchFamily="18" charset="0"/>
                <a:cs typeface="Times New Roman" panose="02020603050405020304" pitchFamily="18" charset="0"/>
              </a:rPr>
              <a:t>likelihood</a:t>
            </a:r>
            <a:r>
              <a:rPr lang="en-US" sz="2200" b="0" i="0" dirty="0">
                <a:solidFill>
                  <a:srgbClr val="000000"/>
                </a:solidFill>
                <a:effectLst/>
                <a:latin typeface="Times New Roman" panose="02020603050405020304" pitchFamily="18" charset="0"/>
                <a:cs typeface="Times New Roman" panose="02020603050405020304" pitchFamily="18" charset="0"/>
              </a:rPr>
              <a:t> of </a:t>
            </a:r>
            <a:r>
              <a:rPr lang="en-US" sz="2200" b="1" i="0" dirty="0">
                <a:solidFill>
                  <a:srgbClr val="000000"/>
                </a:solidFill>
                <a:effectLst/>
                <a:latin typeface="Times New Roman" panose="02020603050405020304" pitchFamily="18" charset="0"/>
                <a:cs typeface="Times New Roman" panose="02020603050405020304" pitchFamily="18" charset="0"/>
              </a:rPr>
              <a:t>prompt treatment.</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264422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76A05CD-54DE-1555-6841-CB2AB51AAB5C}"/>
              </a:ext>
            </a:extLst>
          </p:cNvPr>
          <p:cNvSpPr txBox="1"/>
          <p:nvPr/>
        </p:nvSpPr>
        <p:spPr>
          <a:xfrm>
            <a:off x="1225550" y="2329785"/>
            <a:ext cx="9740900" cy="2369880"/>
          </a:xfrm>
          <a:prstGeom prst="rect">
            <a:avLst/>
          </a:prstGeom>
          <a:noFill/>
        </p:spPr>
        <p:txBody>
          <a:bodyPr wrap="square">
            <a:spAutoFit/>
          </a:bodyPr>
          <a:lstStyle/>
          <a:p>
            <a:r>
              <a:rPr lang="en-IN" sz="1800" b="1" i="1" dirty="0"/>
              <a:t>                                                    </a:t>
            </a:r>
            <a:r>
              <a:rPr lang="en-IN" sz="3600" b="1" dirty="0">
                <a:solidFill>
                  <a:schemeClr val="bg1"/>
                </a:solidFill>
                <a:latin typeface="Times New Roman" panose="02020603050405020304" pitchFamily="18" charset="0"/>
                <a:cs typeface="Times New Roman" panose="02020603050405020304" pitchFamily="18" charset="0"/>
              </a:rPr>
              <a:t>THANK YOU</a:t>
            </a:r>
          </a:p>
          <a:p>
            <a:r>
              <a:rPr lang="en-IN" sz="3600" b="1" dirty="0">
                <a:solidFill>
                  <a:schemeClr val="bg1"/>
                </a:solidFill>
                <a:latin typeface="Times New Roman" panose="02020603050405020304" pitchFamily="18" charset="0"/>
                <a:cs typeface="Times New Roman" panose="02020603050405020304" pitchFamily="18" charset="0"/>
              </a:rPr>
              <a:t>                                      &amp;</a:t>
            </a:r>
          </a:p>
          <a:p>
            <a:r>
              <a:rPr lang="en-IN" sz="3600" b="1" dirty="0">
                <a:solidFill>
                  <a:schemeClr val="bg1"/>
                </a:solidFill>
                <a:latin typeface="Times New Roman" panose="02020603050405020304" pitchFamily="18" charset="0"/>
                <a:cs typeface="Times New Roman" panose="02020603050405020304" pitchFamily="18" charset="0"/>
              </a:rPr>
              <a:t>             HOPE YOU WILL ACCESS OUR</a:t>
            </a:r>
          </a:p>
          <a:p>
            <a:r>
              <a:rPr lang="en-IN" sz="3600" b="1" dirty="0">
                <a:solidFill>
                  <a:schemeClr val="bg1"/>
                </a:solidFill>
                <a:latin typeface="Times New Roman" panose="02020603050405020304" pitchFamily="18" charset="0"/>
                <a:cs typeface="Times New Roman" panose="02020603050405020304" pitchFamily="18" charset="0"/>
              </a:rPr>
              <a:t>                      PLATFORM SOON</a:t>
            </a:r>
            <a:r>
              <a:rPr lang="en-IN" sz="4000" b="1" i="1" dirty="0">
                <a:solidFill>
                  <a:schemeClr val="bg1"/>
                </a:solidFill>
                <a:latin typeface="Times New Roman" panose="02020603050405020304" pitchFamily="18" charset="0"/>
                <a:cs typeface="Times New Roman" panose="02020603050405020304" pitchFamily="18" charset="0"/>
              </a:rPr>
              <a:t>…</a:t>
            </a:r>
            <a:endParaRPr lang="en-IN" sz="4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62548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314</TotalTime>
  <Words>258</Words>
  <Application>Microsoft Office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Times New Roman</vt:lpstr>
      <vt:lpstr>Tw Cen MT</vt:lpstr>
      <vt:lpstr>Wingdings</vt:lpstr>
      <vt:lpstr>Circuit</vt:lpstr>
      <vt:lpstr>A PRESENTATION BY,</vt:lpstr>
      <vt:lpstr>PowerPoint Presentation</vt:lpstr>
      <vt:lpstr>      M-consult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PRESENTATION BY,</dc:title>
  <dc:creator>Paayal K</dc:creator>
  <cp:lastModifiedBy>SURYA PRATAP SINGH</cp:lastModifiedBy>
  <cp:revision>7</cp:revision>
  <dcterms:created xsi:type="dcterms:W3CDTF">2023-02-05T11:13:18Z</dcterms:created>
  <dcterms:modified xsi:type="dcterms:W3CDTF">2023-02-25T06:46:21Z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